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3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97" r:id="rId23"/>
    <p:sldId id="273" r:id="rId24"/>
    <p:sldId id="271" r:id="rId25"/>
    <p:sldId id="274" r:id="rId26"/>
    <p:sldId id="277" r:id="rId27"/>
    <p:sldId id="275" r:id="rId28"/>
    <p:sldId id="276" r:id="rId29"/>
    <p:sldId id="278" r:id="rId30"/>
    <p:sldId id="279" r:id="rId31"/>
    <p:sldId id="264" r:id="rId32"/>
    <p:sldId id="296" r:id="rId33"/>
    <p:sldId id="268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4"/>
    <p:restoredTop sz="85714"/>
  </p:normalViewPr>
  <p:slideViewPr>
    <p:cSldViewPr snapToGrid="0" snapToObjects="1">
      <p:cViewPr varScale="1">
        <p:scale>
          <a:sx n="82" d="100"/>
          <a:sy n="82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130.5465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7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on right: x-axis is number of heads (success), N is number of times you flipped it in a row, p is the probability of success (heads) on each flip.</a:t>
            </a:r>
          </a:p>
          <a:p>
            <a:endParaRPr lang="en-US" dirty="0"/>
          </a:p>
          <a:p>
            <a:r>
              <a:rPr lang="en-US" dirty="0"/>
              <a:t>What is the probability of getting 10 or fewer heads if you flipped the coin 40 times? (red line)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probability of getting 10 or fewer heads if you flipped the coin 20 times? (blue line)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pbinom</a:t>
            </a:r>
            <a:r>
              <a:rPr lang="en-US" dirty="0"/>
              <a:t>(q=1,size=25,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0.02738973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pbinom</a:t>
            </a:r>
            <a:r>
              <a:rPr lang="en-US" dirty="0"/>
              <a:t>(q=5,size=25, </a:t>
            </a:r>
            <a:r>
              <a:rPr lang="en-US" dirty="0" err="1"/>
              <a:t>prob</a:t>
            </a:r>
            <a:r>
              <a:rPr lang="en-US" dirty="0"/>
              <a:t> = 0.2)</a:t>
            </a:r>
          </a:p>
          <a:p>
            <a:r>
              <a:rPr lang="en-US" dirty="0"/>
              <a:t>[1] 0.6166894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When calling a binomial in a </a:t>
            </a:r>
            <a:r>
              <a:rPr lang="en-US" dirty="0" err="1"/>
              <a:t>glm</a:t>
            </a:r>
            <a:r>
              <a:rPr lang="en-US" dirty="0"/>
              <a:t>, 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</a:t>
            </a:r>
            <a:r>
              <a:rPr lang="en-US" sz="2400" dirty="0">
                <a:solidFill>
                  <a:srgbClr val="0432FF"/>
                </a:solidFill>
              </a:rPr>
              <a:t>BLUE LINE, circle: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the probability of getting 10 or fewer heads after 20 coin tosses in a fair coin (</a:t>
            </a:r>
            <a:r>
              <a:rPr lang="en-US" sz="2400" dirty="0" err="1">
                <a:solidFill>
                  <a:srgbClr val="0432FF"/>
                </a:solidFill>
              </a:rPr>
              <a:t>prob</a:t>
            </a:r>
            <a:r>
              <a:rPr lang="en-US" sz="2400" dirty="0">
                <a:solidFill>
                  <a:srgbClr val="0432FF"/>
                </a:solidFill>
              </a:rPr>
              <a:t> of getting heads = 0.5) 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LINE, circle: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probability of getting 10 or fewer heads after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  <a:r>
              <a:rPr lang="en-US" sz="2400" dirty="0">
                <a:solidFill>
                  <a:srgbClr val="FF0000"/>
                </a:solidFill>
              </a:rPr>
              <a:t> coin tosses in a fair coin (</a:t>
            </a:r>
            <a:r>
              <a:rPr lang="en-US" sz="2400" dirty="0" err="1">
                <a:solidFill>
                  <a:srgbClr val="FF0000"/>
                </a:solidFill>
              </a:rPr>
              <a:t>prob</a:t>
            </a:r>
            <a:r>
              <a:rPr lang="en-US" sz="2400" dirty="0">
                <a:solidFill>
                  <a:srgbClr val="FF0000"/>
                </a:solidFill>
              </a:rPr>
              <a:t> of getting heads = 0.5) 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2354C-86BF-694B-8AA2-F915E820DB2F}"/>
              </a:ext>
            </a:extLst>
          </p:cNvPr>
          <p:cNvSpPr txBox="1"/>
          <p:nvPr/>
        </p:nvSpPr>
        <p:spPr>
          <a:xfrm>
            <a:off x="8129116" y="619983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heads (successes)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09B31-4A7B-2B41-B962-813C24907B8E}"/>
              </a:ext>
            </a:extLst>
          </p:cNvPr>
          <p:cNvSpPr txBox="1"/>
          <p:nvPr/>
        </p:nvSpPr>
        <p:spPr>
          <a:xfrm rot="16200000">
            <a:off x="6085410" y="4534205"/>
            <a:ext cx="11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51873B-6565-1C4C-BC86-97CC557BCB40}"/>
              </a:ext>
            </a:extLst>
          </p:cNvPr>
          <p:cNvSpPr/>
          <p:nvPr/>
        </p:nvSpPr>
        <p:spPr>
          <a:xfrm>
            <a:off x="8259746" y="5606980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C9B93-28F9-2B4B-A711-9A4B370B13EB}"/>
              </a:ext>
            </a:extLst>
          </p:cNvPr>
          <p:cNvSpPr/>
          <p:nvPr/>
        </p:nvSpPr>
        <p:spPr>
          <a:xfrm>
            <a:off x="8261421" y="4161699"/>
            <a:ext cx="130629" cy="140677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72F1-4933-1E40-B076-522CC527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Schedule:</a:t>
            </a:r>
          </a:p>
          <a:p>
            <a:pPr lvl="1"/>
            <a:r>
              <a:rPr lang="en-US" dirty="0"/>
              <a:t>Tues Feb 21</a:t>
            </a:r>
            <a:r>
              <a:rPr lang="en-US" baseline="30000" dirty="0"/>
              <a:t>st</a:t>
            </a:r>
            <a:r>
              <a:rPr lang="en-US" dirty="0"/>
              <a:t>: Distributions; Thursday Feb 23rd : Practice</a:t>
            </a:r>
          </a:p>
          <a:p>
            <a:pPr lvl="1"/>
            <a:r>
              <a:rPr lang="en-US" dirty="0"/>
              <a:t>Tues Feb 28th </a:t>
            </a:r>
            <a:r>
              <a:rPr lang="en-US" b="1" dirty="0"/>
              <a:t>No class</a:t>
            </a:r>
          </a:p>
          <a:p>
            <a:pPr lvl="2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(posted), corresponds with next weeks lecture</a:t>
            </a:r>
          </a:p>
          <a:p>
            <a:pPr lvl="2"/>
            <a:r>
              <a:rPr lang="en-US" dirty="0"/>
              <a:t>2) Take quiz (after reading chapter, open book)</a:t>
            </a:r>
          </a:p>
          <a:p>
            <a:pPr lvl="2"/>
            <a:r>
              <a:rPr lang="en-US" dirty="0"/>
              <a:t>3) Read </a:t>
            </a:r>
            <a:r>
              <a:rPr lang="en-US" dirty="0" err="1"/>
              <a:t>Felsenstein</a:t>
            </a:r>
            <a:r>
              <a:rPr lang="en-US" dirty="0"/>
              <a:t> 1985 Am Nat (posted)</a:t>
            </a:r>
          </a:p>
          <a:p>
            <a:pPr lvl="1"/>
            <a:r>
              <a:rPr lang="en-US" dirty="0"/>
              <a:t>Thurs Mar 2</a:t>
            </a:r>
            <a:r>
              <a:rPr lang="en-US" baseline="30000" dirty="0"/>
              <a:t>nd</a:t>
            </a:r>
            <a:r>
              <a:rPr lang="en-US" dirty="0"/>
              <a:t> – </a:t>
            </a:r>
            <a:r>
              <a:rPr lang="en-US" b="1" dirty="0"/>
              <a:t>Dr. Josef Uyeda</a:t>
            </a:r>
            <a:endParaRPr lang="en-US" dirty="0"/>
          </a:p>
          <a:p>
            <a:pPr lvl="1"/>
            <a:r>
              <a:rPr lang="en-US" dirty="0"/>
              <a:t>March 8 &amp; 10 – Spring Break, No class</a:t>
            </a:r>
          </a:p>
          <a:p>
            <a:pPr lvl="1"/>
            <a:r>
              <a:rPr lang="en-US" dirty="0"/>
              <a:t>Tuesday Mar 14</a:t>
            </a:r>
            <a:r>
              <a:rPr lang="en-US" baseline="30000" dirty="0"/>
              <a:t>th</a:t>
            </a:r>
            <a:r>
              <a:rPr lang="en-US" dirty="0"/>
              <a:t>: </a:t>
            </a:r>
            <a:r>
              <a:rPr lang="en-US" b="1" u="sng" dirty="0"/>
              <a:t>recorded lecture on linear models. Watch on your own.</a:t>
            </a:r>
          </a:p>
          <a:p>
            <a:pPr lvl="1"/>
            <a:r>
              <a:rPr lang="en-US" dirty="0"/>
              <a:t>Thurs Mar 17</a:t>
            </a:r>
            <a:r>
              <a:rPr lang="en-US" baseline="30000" dirty="0"/>
              <a:t>th</a:t>
            </a:r>
            <a:r>
              <a:rPr lang="en-US" dirty="0"/>
              <a:t>: meet at usual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971765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543D-1D36-F142-BF7D-9AE5E93F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PDF/PMF and Likelihood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B5D4-756E-EB4A-B2EB-3979B0B5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likelihood function give us an idea of how well our data </a:t>
            </a:r>
            <a:r>
              <a:rPr lang="en-US" dirty="0" err="1"/>
              <a:t>summarises</a:t>
            </a:r>
            <a:r>
              <a:rPr lang="en-US" dirty="0"/>
              <a:t> the parameters of distribution</a:t>
            </a:r>
          </a:p>
          <a:p>
            <a:pPr lvl="1"/>
            <a:r>
              <a:rPr lang="en-US" dirty="0"/>
              <a:t>We will ‘maximize the likelihood’ when fitting models and likelihood is closely tied (often exactly the same) as the PDF</a:t>
            </a:r>
          </a:p>
          <a:p>
            <a:endParaRPr lang="en-US" dirty="0"/>
          </a:p>
          <a:p>
            <a:r>
              <a:rPr lang="en-US" dirty="0"/>
              <a:t>While likelihoods and PDFs look the same, they are a bit different philosophically</a:t>
            </a:r>
          </a:p>
          <a:p>
            <a:pPr lvl="1"/>
            <a:r>
              <a:rPr lang="en-US" dirty="0"/>
              <a:t>PDF: functions of data points that tell you how likely it is that certain data point appears. In our coin flipping example, we think of p as constant (0.5)</a:t>
            </a:r>
          </a:p>
          <a:p>
            <a:pPr lvl="1"/>
            <a:r>
              <a:rPr lang="en-US" dirty="0"/>
              <a:t>Likelihoods: take the data set as given and represents the likeliness of different parameters for your distribution. In our coin flipping example, for a likelihood, we would assume our data are constant and we are estimating </a:t>
            </a:r>
            <a:r>
              <a:rPr lang="en-US" i="1" dirty="0"/>
              <a:t>p.</a:t>
            </a:r>
          </a:p>
          <a:p>
            <a:pPr lvl="2"/>
            <a:r>
              <a:rPr lang="en-US" dirty="0"/>
              <a:t> Our computer </a:t>
            </a:r>
            <a:r>
              <a:rPr lang="en-US" dirty="0" err="1"/>
              <a:t>alogorithm</a:t>
            </a:r>
            <a:r>
              <a:rPr lang="en-US" dirty="0"/>
              <a:t> will guess values of </a:t>
            </a:r>
            <a:r>
              <a:rPr lang="en-US" i="1" dirty="0"/>
              <a:t>p</a:t>
            </a:r>
            <a:r>
              <a:rPr lang="en-US" dirty="0"/>
              <a:t> and say, given the data, which </a:t>
            </a:r>
            <a:r>
              <a:rPr lang="en-US" i="1" dirty="0"/>
              <a:t>p</a:t>
            </a:r>
            <a:r>
              <a:rPr lang="en-US" dirty="0"/>
              <a:t> is more likely</a:t>
            </a:r>
          </a:p>
          <a:p>
            <a:pPr lvl="2"/>
            <a:r>
              <a:rPr lang="en-US" dirty="0"/>
              <a:t>Imagine we toss a coin 20 times and get 10 heads. Is </a:t>
            </a:r>
            <a:r>
              <a:rPr lang="en-US" i="1" dirty="0"/>
              <a:t>p</a:t>
            </a:r>
            <a:r>
              <a:rPr lang="en-US" dirty="0"/>
              <a:t> 0.5 or 0.47 or 0.51 ?</a:t>
            </a:r>
          </a:p>
        </p:txBody>
      </p:sp>
    </p:spTree>
    <p:extLst>
      <p:ext uri="{BB962C8B-B14F-4D97-AF65-F5344CB8AC3E}">
        <p14:creationId xmlns:p14="http://schemas.microsoft.com/office/powerpoint/2010/main" val="152085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073F-E255-D04C-B0C6-F13F12F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CBF58-187B-934F-846C-B86CF087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16477"/>
            <a:ext cx="8204200" cy="51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51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Counts of bats, microbes, predators</a:t>
            </a:r>
          </a:p>
          <a:p>
            <a:r>
              <a:rPr lang="en-US" dirty="0"/>
              <a:t>Density of bears, big cats</a:t>
            </a:r>
          </a:p>
          <a:p>
            <a:r>
              <a:rPr lang="en-US" dirty="0"/>
              <a:t>Weight of soil cores</a:t>
            </a:r>
          </a:p>
          <a:p>
            <a:r>
              <a:rPr lang="en-US" dirty="0"/>
              <a:t>The number of hatched hellbender eggs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Number of behaviors performed by snakes</a:t>
            </a:r>
          </a:p>
          <a:p>
            <a:r>
              <a:rPr lang="en-US" dirty="0"/>
              <a:t>Concentration of chemical, pathogens, oxygen</a:t>
            </a:r>
          </a:p>
          <a:p>
            <a:r>
              <a:rPr lang="en-US" dirty="0"/>
              <a:t>Lengths of extinct shell builders</a:t>
            </a:r>
          </a:p>
          <a:p>
            <a:r>
              <a:rPr lang="en-US" dirty="0"/>
              <a:t>Answer to question: Was the fish nest abandoned?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3011</Words>
  <Application>Microsoft Macintosh PowerPoint</Application>
  <PresentationFormat>Widescreen</PresentationFormat>
  <Paragraphs>288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Mangal</vt:lpstr>
      <vt:lpstr>Symbol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Relationship between PDF/PMF and Likelihood function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Handout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98</cp:revision>
  <dcterms:created xsi:type="dcterms:W3CDTF">2018-03-19T16:08:30Z</dcterms:created>
  <dcterms:modified xsi:type="dcterms:W3CDTF">2023-02-21T18:55:31Z</dcterms:modified>
</cp:coreProperties>
</file>